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3"/>
    <p:sldId id="1141" r:id="rId4"/>
    <p:sldId id="1143" r:id="rId5"/>
    <p:sldId id="1144" r:id="rId6"/>
    <p:sldId id="1142" r:id="rId7"/>
    <p:sldId id="1145" r:id="rId8"/>
    <p:sldId id="1147" r:id="rId9"/>
    <p:sldId id="1155" r:id="rId10"/>
    <p:sldId id="1148" r:id="rId11"/>
    <p:sldId id="1149" r:id="rId12"/>
    <p:sldId id="1150" r:id="rId13"/>
    <p:sldId id="1156" r:id="rId14"/>
    <p:sldId id="1151" r:id="rId15"/>
    <p:sldId id="1152" r:id="rId16"/>
    <p:sldId id="1153" r:id="rId17"/>
    <p:sldId id="1154" r:id="rId18"/>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498" y="114"/>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notesMaster" Target="notesMasters/notesMaster1.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四章  内</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能的利用</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竞赛思维空间</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66818"/>
                <a:ext cx="11485848" cy="1934056"/>
              </a:xfrm>
            </p:spPr>
            <p:txBody>
              <a:bodyPr/>
              <a:lstStyle/>
              <a:p>
                <a:pPr algn="dist"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）在交通运输中，常用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客运效率</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来反映交通工具的某项效能，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客运效率</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每消耗单位能量对应的载客数和运送路程的乘积，即客运效率＝</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人数</m:t>
                        </m:r>
                        <m:r>
                          <m:rPr>
                            <m:nor/>
                          </m:rP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路程</m:t>
                        </m:r>
                      </m:num>
                      <m:den>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消耗能量</m:t>
                        </m:r>
                      </m:den>
                    </m:f>
                  </m:oMath>
                </a14:m>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机车与这辆公交汽车的客运效率之比大约为</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666818"/>
                <a:ext cx="11485848" cy="1934056"/>
              </a:xfrm>
              <a:blipFill rotWithShape="1">
                <a:blip r:embed="rId1"/>
                <a:stretch>
                  <a:fillRect l="-2" t="-4" r="1" b="28"/>
                </a:stretch>
              </a:blipFill>
            </p:spPr>
            <p:txBody>
              <a:bodyPr/>
              <a:lstStyle/>
              <a:p>
                <a:r>
                  <a:rPr lang="zh-CN" altLang="en-US">
                    <a:noFill/>
                  </a:rPr>
                  <a:t> </a:t>
                </a:r>
              </a:p>
            </p:txBody>
          </p:sp>
        </mc:Fallback>
      </mc:AlternateContent>
      <p:graphicFrame>
        <p:nvGraphicFramePr>
          <p:cNvPr id="3" name="表格 2"/>
          <p:cNvGraphicFramePr>
            <a:graphicFrameLocks noGrp="1"/>
          </p:cNvGraphicFramePr>
          <p:nvPr/>
        </p:nvGraphicFramePr>
        <p:xfrm>
          <a:off x="478582" y="2667306"/>
          <a:ext cx="11233247" cy="2194560"/>
        </p:xfrm>
        <a:graphic>
          <a:graphicData uri="http://schemas.openxmlformats.org/drawingml/2006/table">
            <a:tbl>
              <a:tblPr firstRow="1" firstCol="1" bandRow="1"/>
              <a:tblGrid>
                <a:gridCol w="2055684"/>
                <a:gridCol w="2871218"/>
                <a:gridCol w="2107358"/>
                <a:gridCol w="2143303"/>
                <a:gridCol w="2055684"/>
              </a:tblGrid>
              <a:tr h="0">
                <a:tc>
                  <a:txBody>
                    <a:bodyPr/>
                    <a:lstStyle/>
                    <a:p>
                      <a:pPr algn="ctr" hangingPunct="0">
                        <a:lnSpc>
                          <a:spcPct val="150000"/>
                        </a:lnSpc>
                        <a:spcAft>
                          <a:spcPts val="0"/>
                        </a:spcAft>
                        <a:tabLst>
                          <a:tab pos="5941060"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型号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地铁机车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地铁电力机车功率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平均速度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km/h</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牵引力</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额定载客</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量</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500</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型号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公交汽车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燃油热值</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J/kg</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平均速度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km/h</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牵引力</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额定载客</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量</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矩形 4"/>
          <p:cNvSpPr/>
          <p:nvPr/>
        </p:nvSpPr>
        <p:spPr>
          <a:xfrm>
            <a:off x="6887294" y="2070806"/>
            <a:ext cx="801823" cy="461665"/>
          </a:xfrm>
          <a:prstGeom prst="rect">
            <a:avLst/>
          </a:prstGeom>
        </p:spPr>
        <p:txBody>
          <a:bodyPr wrap="none">
            <a:spAutoFit/>
          </a:bodyPr>
          <a:lstStyle/>
          <a:p>
            <a:r>
              <a:rPr lang="en-US" altLang="zh-CN" sz="2400" dirty="0"/>
              <a:t>25</a:t>
            </a:r>
            <a:r>
              <a:rPr lang="zh-CN" altLang="zh-CN" sz="2400" dirty="0">
                <a:cs typeface="Times New Roman" panose="02020603050405020304" pitchFamily="18" charset="0"/>
              </a:rPr>
              <a:t>％</a:t>
            </a:r>
            <a:endParaRPr lang="zh-CN" altLang="en-US" dirty="0"/>
          </a:p>
        </p:txBody>
      </p:sp>
      <mc:AlternateContent xmlns:mc="http://schemas.openxmlformats.org/markup-compatibility/2006">
        <mc:Choice xmlns:a14="http://schemas.microsoft.com/office/drawing/2010/main" Requires="a14">
          <p:sp>
            <p:nvSpPr>
              <p:cNvPr id="6" name="内容占位符 1"/>
              <p:cNvSpPr txBox="1"/>
              <p:nvPr/>
            </p:nvSpPr>
            <p:spPr bwMode="auto">
              <a:xfrm>
                <a:off x="360854" y="4825539"/>
                <a:ext cx="11485848" cy="1384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地铁机车消耗的电能</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地铁</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144 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，地铁</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机车</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这辆公交汽车的客运效率之比</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
                      <a:rPr lang="en-US" altLang="zh-CN" b="0"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𝑛</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𝑄</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𝑛</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W</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地铁</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500</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88</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7</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40</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44</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8</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60854" y="4825539"/>
                <a:ext cx="11485848" cy="1384353"/>
              </a:xfrm>
              <a:prstGeom prst="rect">
                <a:avLst/>
              </a:prstGeom>
              <a:blipFill rotWithShape="1">
                <a:blip r:embed="rId2"/>
                <a:stretch>
                  <a:fillRect l="-2" t="-2214" r="1" b="-204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5231110" y="5373216"/>
            <a:ext cx="598525" cy="11775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67241"/>
          </a:xfrm>
        </p:spPr>
        <p:txBody>
          <a:bodyPr/>
          <a:lstStyle/>
          <a:p>
            <a:pPr hangingPunct="0">
              <a:spcAft>
                <a:spcPts val="0"/>
              </a:spcAft>
              <a:tabLst>
                <a:tab pos="5941060" algn="l"/>
              </a:tabLst>
            </a:pPr>
            <a:r>
              <a:rPr lang="en-US" altLang="zh-CN" sz="2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第二十六届全国初中应用物理竞赛初赛</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）如图甲所示为一种新型电器</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无叶空气净化暖风器，兼具风扇、制暖和空气净化的功能，其铭牌如表所示，电器的底部为进气口，空气进入时要经过滤网净化，然后被马达送入环形通道（</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内有加热元件</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环形通道一端开有细缝，空气从细缝高速吹出</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如图乙所示，高速吹出的气流，能带动周围和后方的空气，使形成风的空气体积比进气体积增加十几倍</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201979" y="2780928"/>
            <a:ext cx="2738250" cy="600164"/>
          </a:xfrm>
          <a:prstGeom prst="rect">
            <a:avLst/>
          </a:prstGeom>
        </p:spPr>
        <p:txBody>
          <a:bodyPr wrap="none">
            <a:spAutoFit/>
          </a:bodyPr>
          <a:lstStyle/>
          <a:p>
            <a:pPr algn="just">
              <a:lnSpc>
                <a:spcPct val="150000"/>
              </a:lnSpc>
              <a:spcAft>
                <a:spcPts val="0"/>
              </a:spcAft>
              <a:tabLst>
                <a:tab pos="5941060" algn="l"/>
              </a:tabLst>
            </a:pPr>
            <a:r>
              <a:rPr lang="zh-CN" altLang="zh-CN" sz="2200">
                <a:solidFill>
                  <a:srgbClr val="000000"/>
                </a:solidFill>
                <a:ea typeface="黑体" panose="02010609060101010101" pitchFamily="49" charset="-122"/>
                <a:cs typeface="Times New Roman" panose="02020603050405020304" pitchFamily="18" charset="0"/>
              </a:rPr>
              <a:t>空气净化暖风器铭牌</a:t>
            </a:r>
            <a:endParaRPr lang="zh-CN" altLang="zh-CN" sz="2200">
              <a:solidFill>
                <a:srgbClr val="000000"/>
              </a:solidFill>
              <a:cs typeface="Times New Roman" panose="02020603050405020304" pitchFamily="18" charset="0"/>
            </a:endParaRPr>
          </a:p>
        </p:txBody>
      </p:sp>
      <p:graphicFrame>
        <p:nvGraphicFramePr>
          <p:cNvPr id="5" name="表格 4"/>
          <p:cNvGraphicFramePr>
            <a:graphicFrameLocks noGrp="1"/>
          </p:cNvGraphicFramePr>
          <p:nvPr/>
        </p:nvGraphicFramePr>
        <p:xfrm>
          <a:off x="5663158" y="3422104"/>
          <a:ext cx="5917654" cy="2743200"/>
        </p:xfrm>
        <a:graphic>
          <a:graphicData uri="http://schemas.openxmlformats.org/drawingml/2006/table">
            <a:tbl>
              <a:tblPr firstRow="1" firstCol="1" bandRow="1"/>
              <a:tblGrid>
                <a:gridCol w="2958827"/>
                <a:gridCol w="2958827"/>
              </a:tblGrid>
              <a:tr h="1097280">
                <a:tc>
                  <a:txBody>
                    <a:bodyPr/>
                    <a:lstStyle/>
                    <a:p>
                      <a:pPr algn="ctr" hangingPunct="0">
                        <a:lnSpc>
                          <a:spcPct val="150000"/>
                        </a:lnSpc>
                        <a:spcAft>
                          <a:spcPts val="0"/>
                        </a:spcAft>
                        <a:tabLst>
                          <a:tab pos="5941060"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最大功率</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制暖</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a:t>
                      </a:r>
                      <a:r>
                        <a:rPr lang="en-US"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凉风</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净化</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r>
                        <a:rPr lang="en-US"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640">
                <a:tc>
                  <a:txBody>
                    <a:bodyPr/>
                    <a:lstStyle/>
                    <a:p>
                      <a:pPr algn="ctr" hangingPunct="0">
                        <a:lnSpc>
                          <a:spcPct val="150000"/>
                        </a:lnSpc>
                        <a:spcAft>
                          <a:spcPts val="0"/>
                        </a:spcAft>
                        <a:tabLst>
                          <a:tab pos="5941060"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送风距离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640">
                <a:tc>
                  <a:txBody>
                    <a:bodyPr/>
                    <a:lstStyle/>
                    <a:p>
                      <a:pPr algn="ctr" hangingPunct="0">
                        <a:lnSpc>
                          <a:spcPct val="150000"/>
                        </a:lnSpc>
                        <a:spcAft>
                          <a:spcPts val="0"/>
                        </a:spcAft>
                        <a:tabLst>
                          <a:tab pos="5941060"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最强进风气流可达</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33</a:t>
                      </a:r>
                      <a:r>
                        <a:rPr lang="en-US"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L/s</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640">
                <a:tc>
                  <a:txBody>
                    <a:bodyPr/>
                    <a:lstStyle/>
                    <a:p>
                      <a:pPr algn="ctr" hangingPunct="0">
                        <a:lnSpc>
                          <a:spcPct val="150000"/>
                        </a:lnSpc>
                        <a:spcAft>
                          <a:spcPts val="0"/>
                        </a:spcAft>
                        <a:tabLst>
                          <a:tab pos="5941060"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最强出风气流可达</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434</a:t>
                      </a:r>
                      <a:r>
                        <a:rPr lang="en-US"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L/s</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6" name="w51.jpg" descr="id:2147496062;FounderCES"/>
          <p:cNvPicPr/>
          <p:nvPr/>
        </p:nvPicPr>
        <p:blipFill>
          <a:blip r:embed="rId1"/>
          <a:stretch>
            <a:fillRect/>
          </a:stretch>
        </p:blipFill>
        <p:spPr>
          <a:xfrm>
            <a:off x="541511" y="3422104"/>
            <a:ext cx="4989397" cy="2160734"/>
          </a:xfrm>
          <a:prstGeom prst="rect">
            <a:avLst/>
          </a:prstGeom>
        </p:spPr>
      </p:pic>
      <p:sp>
        <p:nvSpPr>
          <p:cNvPr id="7" name="矩形 6"/>
          <p:cNvSpPr/>
          <p:nvPr/>
        </p:nvSpPr>
        <p:spPr>
          <a:xfrm>
            <a:off x="1486694" y="5595414"/>
            <a:ext cx="466794" cy="430887"/>
          </a:xfrm>
          <a:prstGeom prst="rect">
            <a:avLst/>
          </a:prstGeom>
        </p:spPr>
        <p:txBody>
          <a:bodyPr wrap="none">
            <a:spAutoFit/>
          </a:bodyPr>
          <a:lstStyle/>
          <a:p>
            <a:r>
              <a:rPr lang="zh-CN" altLang="zh-CN" sz="2200" b="0">
                <a:solidFill>
                  <a:srgbClr val="000000"/>
                </a:solidFill>
                <a:ea typeface="楷体" panose="02010609060101010101" pitchFamily="49" charset="-122"/>
                <a:cs typeface="Times New Roman" panose="02020603050405020304" pitchFamily="18" charset="0"/>
              </a:rPr>
              <a:t>甲</a:t>
            </a:r>
            <a:endParaRPr lang="zh-CN" altLang="en-US" sz="2200" b="0"/>
          </a:p>
        </p:txBody>
      </p:sp>
      <p:sp>
        <p:nvSpPr>
          <p:cNvPr id="8" name="矩形 7"/>
          <p:cNvSpPr/>
          <p:nvPr/>
        </p:nvSpPr>
        <p:spPr>
          <a:xfrm>
            <a:off x="4367014" y="5568274"/>
            <a:ext cx="466794" cy="430887"/>
          </a:xfrm>
          <a:prstGeom prst="rect">
            <a:avLst/>
          </a:prstGeom>
        </p:spPr>
        <p:txBody>
          <a:bodyPr wrap="none">
            <a:spAutoFit/>
          </a:bodyPr>
          <a:lstStyle/>
          <a:p>
            <a:r>
              <a:rPr lang="zh-CN" altLang="zh-CN" sz="2200" b="0">
                <a:solidFill>
                  <a:srgbClr val="000000"/>
                </a:solidFill>
                <a:ea typeface="楷体" panose="02010609060101010101" pitchFamily="49" charset="-122"/>
                <a:cs typeface="Times New Roman" panose="02020603050405020304" pitchFamily="18" charset="0"/>
              </a:rPr>
              <a:t>乙</a:t>
            </a:r>
            <a:endParaRPr lang="zh-CN" altLang="en-US" sz="2200" b="0"/>
          </a:p>
        </p:txBody>
      </p:sp>
      <p:sp>
        <p:nvSpPr>
          <p:cNvPr id="9" name="矩形 8"/>
          <p:cNvSpPr/>
          <p:nvPr/>
        </p:nvSpPr>
        <p:spPr>
          <a:xfrm>
            <a:off x="2450807" y="5706773"/>
            <a:ext cx="1454244"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2</a:t>
            </a:r>
            <a:r>
              <a:rPr lang="zh-CN" altLang="zh-CN" sz="2200" b="0">
                <a:solidFill>
                  <a:srgbClr val="000000"/>
                </a:solidFill>
                <a:cs typeface="Times New Roman" panose="02020603050405020304" pitchFamily="18" charset="0"/>
              </a:rPr>
              <a:t>题）</a:t>
            </a:r>
            <a:endParaRPr lang="zh-CN" altLang="zh-CN" sz="2200" b="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04535"/>
            <a:ext cx="11485848" cy="576248"/>
          </a:xfrm>
        </p:spPr>
        <p:txBody>
          <a:bodyPr/>
          <a:lstStyle/>
          <a:p>
            <a:pPr lvl="0"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）请解释这种电器形成风的空气体积比进气体积增加很多的原因</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文本框 9"/>
          <p:cNvSpPr txBox="1"/>
          <p:nvPr/>
        </p:nvSpPr>
        <p:spPr>
          <a:xfrm>
            <a:off x="547370" y="2592705"/>
            <a:ext cx="9898380" cy="1568450"/>
          </a:xfrm>
          <a:prstGeom prst="rect">
            <a:avLst/>
          </a:prstGeom>
          <a:noFill/>
        </p:spPr>
        <p:txBody>
          <a:bodyPr wrap="square" rtlCol="0" anchor="t">
            <a:spAutoFit/>
          </a:bodyPr>
          <a:p>
            <a:pPr hangingPunct="0">
              <a:spcAft>
                <a:spcPts val="0"/>
              </a:spcAft>
            </a:pPr>
            <a:r>
              <a:rPr lang="en-US" altLang="zh-CN" sz="2400" b="0">
                <a:solidFill>
                  <a:srgbClr val="00AEEF"/>
                </a:solidFill>
                <a:latin typeface="宋体" panose="02010600030101010101" pitchFamily="2" charset="-122"/>
                <a:cs typeface="宋体" panose="02010600030101010101" pitchFamily="2" charset="-122"/>
                <a:sym typeface="+mn-ea"/>
              </a:rPr>
              <a:t>[</a:t>
            </a:r>
            <a:r>
              <a:rPr lang="zh-CN" altLang="zh-CN" sz="2400" b="0">
                <a:solidFill>
                  <a:srgbClr val="00AEEF"/>
                </a:solidFill>
                <a:latin typeface="宋体" panose="02010600030101010101" pitchFamily="2" charset="-122"/>
                <a:cs typeface="宋体" panose="02010600030101010101" pitchFamily="2" charset="-122"/>
                <a:sym typeface="+mn-ea"/>
              </a:rPr>
              <a:t>解析</a:t>
            </a:r>
            <a:r>
              <a:rPr lang="en-US" altLang="zh-CN" sz="2400" b="0" smtClean="0">
                <a:solidFill>
                  <a:srgbClr val="00AEEF"/>
                </a:solidFill>
                <a:latin typeface="宋体" panose="02010600030101010101" pitchFamily="2" charset="-122"/>
                <a:cs typeface="宋体" panose="02010600030101010101" pitchFamily="2" charset="-122"/>
                <a:sym typeface="+mn-ea"/>
              </a:rPr>
              <a:t>]</a:t>
            </a:r>
            <a:r>
              <a:rPr lang="zh-CN" altLang="zh-CN" sz="2400" b="0" smtClean="0">
                <a:solidFill>
                  <a:srgbClr val="000000"/>
                </a:solidFill>
                <a:latin typeface="宋体" panose="02010600030101010101" pitchFamily="2" charset="-122"/>
                <a:cs typeface="宋体" panose="02010600030101010101" pitchFamily="2" charset="-122"/>
                <a:sym typeface="+mn-ea"/>
              </a:rPr>
              <a:t>当</a:t>
            </a:r>
            <a:r>
              <a:rPr lang="zh-CN" altLang="zh-CN" sz="2400" b="0">
                <a:solidFill>
                  <a:srgbClr val="000000"/>
                </a:solidFill>
                <a:latin typeface="宋体" panose="02010600030101010101" pitchFamily="2" charset="-122"/>
                <a:cs typeface="宋体" panose="02010600030101010101" pitchFamily="2" charset="-122"/>
                <a:sym typeface="+mn-ea"/>
              </a:rPr>
              <a:t>气流从细缝以高速吹出时，气流的压强小于周围空气的压强，在压强差的作用下，周围的空气流向气流并被加速，从而随着气流一起向前运动；另一方面，随着风扇前方气流向前运动，风扇后方的空气向前补充过来，这样，形成风的空气的体积比进气的体积增加了很多倍</a:t>
            </a:r>
            <a:r>
              <a:rPr lang="en-US" altLang="zh-CN" sz="2400" b="0" smtClean="0">
                <a:solidFill>
                  <a:srgbClr val="000000"/>
                </a:solidFill>
                <a:latin typeface="宋体" panose="02010600030101010101" pitchFamily="2" charset="-122"/>
                <a:cs typeface="宋体" panose="02010600030101010101" pitchFamily="2" charset="-122"/>
                <a:sym typeface="+mn-ea"/>
              </a:rPr>
              <a:t>.</a:t>
            </a:r>
            <a:endParaRPr lang="en-US" altLang="zh-CN" sz="2400" b="0" kern="100" smtClean="0">
              <a:solidFill>
                <a:srgbClr val="000000"/>
              </a:solidFill>
              <a:latin typeface="宋体" panose="02010600030101010101" pitchFamily="2" charset="-122"/>
              <a:cs typeface="宋体" panose="02010600030101010101" pitchFamily="2" charset="-122"/>
              <a:sym typeface="+mn-ea"/>
            </a:endParaRPr>
          </a:p>
        </p:txBody>
      </p:sp>
      <p:sp>
        <p:nvSpPr>
          <p:cNvPr id="12" name="矩形 11"/>
          <p:cNvSpPr/>
          <p:nvPr/>
        </p:nvSpPr>
        <p:spPr>
          <a:xfrm>
            <a:off x="541511" y="1827098"/>
            <a:ext cx="1112805" cy="461665"/>
          </a:xfrm>
          <a:prstGeom prst="rect">
            <a:avLst/>
          </a:prstGeom>
        </p:spPr>
        <p:txBody>
          <a:bodyPr wrap="none">
            <a:spAutoFit/>
          </a:bodyPr>
          <a:p>
            <a:r>
              <a:rPr lang="zh-CN" altLang="zh-CN" sz="2400">
                <a:cs typeface="Times New Roman" panose="02020603050405020304" pitchFamily="18" charset="0"/>
              </a:rPr>
              <a:t>见解析</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）如果要将一个</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 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的房间的温度从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提升到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，请回答下列问题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请估算该电器至少需工作多长时间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已知空气的密度约为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比热容约为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360854" y="2995248"/>
            <a:ext cx="1313180" cy="461665"/>
          </a:xfrm>
          <a:prstGeom prst="rect">
            <a:avLst/>
          </a:prstGeom>
        </p:spPr>
        <p:txBody>
          <a:bodyPr wrap="none">
            <a:spAutoFit/>
          </a:bodyPr>
          <a:lstStyle/>
          <a:p>
            <a:r>
              <a:rPr lang="en-US" altLang="zh-CN" sz="2400"/>
              <a:t>10.7 min</a:t>
            </a:r>
            <a:endParaRPr lang="zh-CN" altLang="en-US"/>
          </a:p>
        </p:txBody>
      </p:sp>
      <mc:AlternateContent xmlns:mc="http://schemas.openxmlformats.org/markup-compatibility/2006">
        <mc:Choice xmlns:a14="http://schemas.microsoft.com/office/drawing/2010/main" Requires="a14">
          <p:sp>
            <p:nvSpPr>
              <p:cNvPr id="10" name="内容占位符 1"/>
              <p:cNvSpPr>
                <a:spLocks noGrp="1"/>
              </p:cNvSpPr>
              <p:nvPr/>
            </p:nvSpPr>
            <p:spPr>
              <a:xfrm>
                <a:off x="360854" y="3472810"/>
                <a:ext cx="11485848" cy="2445991"/>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房间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内空气的体积</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 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210 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，将房间的温度从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提升到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，空气需要吸收的热量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i="1">
                    <a:solidFill>
                      <a:srgbClr val="000000"/>
                    </a:solidFill>
                    <a:latin typeface="Book Antiqua" panose="02040602050305030304" pitchFamily="18" charset="0"/>
                    <a:ea typeface="宋体" panose="02010600030101010101" pitchFamily="2" charset="-122"/>
                    <a:cs typeface="Times New Roman" panose="02020603050405020304" pitchFamily="18" charset="0"/>
                  </a:rPr>
                  <a:t>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1.22 kg</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210 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，即电流至少做功</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，电器工作的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𝑊</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28</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000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640 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10.7 min</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0" name="内容占位符 1"/>
              <p:cNvSpPr>
                <a:spLocks noRot="1" noChangeAspect="1" noMove="1" noResize="1" noEditPoints="1" noAdjustHandles="1" noChangeArrowheads="1" noChangeShapeType="1" noTextEdit="1"/>
              </p:cNvSpPr>
              <p:nvPr/>
            </p:nvSpPr>
            <p:spPr>
              <a:xfrm>
                <a:off x="360854" y="3472810"/>
                <a:ext cx="11485848" cy="2445991"/>
              </a:xfrm>
              <a:prstGeom prst="rect">
                <a:avLst/>
              </a:prstGeom>
              <a:blipFill rotWithShape="1">
                <a:blip r:embed="rId1"/>
                <a:stretch>
                  <a:fillRect l="-2" t="-1272" r="1" b="25"/>
                </a:stretch>
              </a:blipFill>
              <a:ln>
                <a:noFill/>
              </a:ln>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45066"/>
            <a:ext cx="11485848" cy="576248"/>
          </a:xfrm>
        </p:spPr>
        <p:txBody>
          <a:bodyPr/>
          <a:lstStyle/>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反思你的估算和实际情况有何差异，并解释为什么会有差异</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406574" y="2042110"/>
            <a:ext cx="1112805" cy="461665"/>
          </a:xfrm>
          <a:prstGeom prst="rect">
            <a:avLst/>
          </a:prstGeom>
        </p:spPr>
        <p:txBody>
          <a:bodyPr wrap="none">
            <a:spAutoFit/>
          </a:bodyPr>
          <a:lstStyle/>
          <a:p>
            <a:r>
              <a:rPr lang="zh-CN" altLang="zh-CN" sz="2400">
                <a:cs typeface="Times New Roman" panose="02020603050405020304" pitchFamily="18" charset="0"/>
              </a:rPr>
              <a:t>见解析</a:t>
            </a:r>
            <a:endParaRPr lang="zh-CN" altLang="en-US"/>
          </a:p>
        </p:txBody>
      </p:sp>
      <p:sp>
        <p:nvSpPr>
          <p:cNvPr id="10" name="内容占位符 1"/>
          <p:cNvSpPr>
            <a:spLocks noGrp="1"/>
          </p:cNvSpPr>
          <p:nvPr/>
        </p:nvSpPr>
        <p:spPr>
          <a:xfrm>
            <a:off x="360854" y="2854073"/>
            <a:ext cx="11485848" cy="2238241"/>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实际情况下，电器要运行更长时间，消耗更多的电能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房间不是完全绝热的，会向外界散发热量，造成热量流失，并且室内还有各种物品，而且这些物品的密度和比热容的乘积一般都大于空气，再考虑这些物品温度升高需要吸收的热量，因此还需消耗更多的电能转化为内能</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）如果要净化该房间内的空气，请回答下列问题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该电器过滤一遍与房间相同体积的空气大约需要多长时间</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509329" y="2070968"/>
            <a:ext cx="817853" cy="461665"/>
          </a:xfrm>
          <a:prstGeom prst="rect">
            <a:avLst/>
          </a:prstGeom>
        </p:spPr>
        <p:txBody>
          <a:bodyPr wrap="none">
            <a:spAutoFit/>
          </a:bodyPr>
          <a:lstStyle/>
          <a:p>
            <a:r>
              <a:rPr lang="en-US" altLang="zh-CN" sz="2400"/>
              <a:t>1.8 h</a:t>
            </a:r>
            <a:endParaRPr lang="zh-CN" altLang="en-US"/>
          </a:p>
        </p:txBody>
      </p:sp>
      <mc:AlternateContent xmlns:mc="http://schemas.openxmlformats.org/markup-compatibility/2006">
        <mc:Choice xmlns:a14="http://schemas.microsoft.com/office/drawing/2010/main" Requires="a14">
          <p:sp>
            <p:nvSpPr>
              <p:cNvPr id="10" name="内容占位符 1"/>
              <p:cNvSpPr txBox="1"/>
              <p:nvPr/>
            </p:nvSpPr>
            <p:spPr bwMode="auto">
              <a:xfrm>
                <a:off x="360854" y="2695402"/>
                <a:ext cx="11485848" cy="1341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进气口安装有滤网，按最强进风气流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33 L/s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估算，需要时间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pP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210</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r>
                          <m:rPr>
                            <m:nor/>
                          </m:rPr>
                          <a:rPr lang="en-US" altLang="zh-CN">
                            <a:solidFill>
                              <a:srgbClr val="000000"/>
                            </a:solidFill>
                            <a:latin typeface="+mj-lt"/>
                            <a:ea typeface="宋体" panose="02010600030101010101" pitchFamily="2" charset="-122"/>
                            <a:cs typeface="Times New Roman" panose="02020603050405020304" pitchFamily="18" charset="0"/>
                          </a:rPr>
                          <m:t>/</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s</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，即需要时间约为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h</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0" name="内容占位符 1"/>
              <p:cNvSpPr txBox="1">
                <a:spLocks noRot="1" noChangeAspect="1" noMove="1" noResize="1" noEditPoints="1" noAdjustHandles="1" noChangeArrowheads="1" noChangeShapeType="1" noTextEdit="1"/>
              </p:cNvSpPr>
              <p:nvPr/>
            </p:nvSpPr>
            <p:spPr bwMode="auto">
              <a:xfrm>
                <a:off x="360854" y="2695402"/>
                <a:ext cx="11485848" cy="1341457"/>
              </a:xfrm>
              <a:prstGeom prst="rect">
                <a:avLst/>
              </a:prstGeom>
              <a:blipFill rotWithShape="1">
                <a:blip r:embed="rId1"/>
                <a:stretch>
                  <a:fillRect l="-2" t="-34" r="1" b="1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10096"/>
            <a:ext cx="11485848" cy="1130246"/>
          </a:xfrm>
        </p:spPr>
        <p:txBody>
          <a:bodyPr/>
          <a:lstStyle/>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反思你计算出的时间和实际情况下将空气过滤干净需要的时间有何差异，并解释为什么会有差异</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373889" y="2329636"/>
            <a:ext cx="1112805" cy="461665"/>
          </a:xfrm>
          <a:prstGeom prst="rect">
            <a:avLst/>
          </a:prstGeom>
        </p:spPr>
        <p:txBody>
          <a:bodyPr wrap="none">
            <a:spAutoFit/>
          </a:bodyPr>
          <a:lstStyle/>
          <a:p>
            <a:r>
              <a:rPr lang="zh-CN" altLang="zh-CN" sz="2400">
                <a:cs typeface="Times New Roman" panose="02020603050405020304" pitchFamily="18" charset="0"/>
              </a:rPr>
              <a:t>见解析</a:t>
            </a:r>
            <a:endParaRPr lang="zh-CN" altLang="en-US"/>
          </a:p>
        </p:txBody>
      </p:sp>
      <p:sp>
        <p:nvSpPr>
          <p:cNvPr id="10" name="内容占位符 2"/>
          <p:cNvSpPr>
            <a:spLocks noGrp="1"/>
          </p:cNvSpPr>
          <p:nvPr/>
        </p:nvSpPr>
        <p:spPr>
          <a:xfrm>
            <a:off x="360854" y="2827015"/>
            <a:ext cx="11485848" cy="3265574"/>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sz="200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z="200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实际情况下将空气过滤干净需要更长时间，因为实际情况下，由于风导致的空气流动、房间内空气温度不均导致的对流、空气分子的热运动、空气中有害分子、细颗粒物在分布上不断</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扩散</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等因素的影响，经过滤网过滤的空气出来后并非就始终保持纯净了</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实际发生的过程是经过净化器净化，空气中有害成分的浓度在不断降低，而不是一升的空气通过净化器就多了一升干净空气，少了一升污染的空气</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一方面，这种扩散也需要一定的时间，由于空气净化器一般摆放在房间里的一个固定位置，在这个位置附近的空气相对净化效果较好，而离该位置较远的空气中的污染物扩散到净化器的位置需要一定的时间，因此，从整个房间来看，将整体的空气净化干净还需要更长时间</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39063"/>
            <a:ext cx="11485848" cy="4454233"/>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第二十七届全国初中应用物理知识竞赛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）汽油发动机工作时，汽油必须和吸进的空气成适当的比例，才能形成可以有效燃烧的混合气，这就是空燃比（</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可燃混合气体中空气质量与燃油质量之比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空燃比是发动机运转时的一个重要参数，它对尾气排放、发动机的动力性和经济性都有很大的影响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根据发动机的类型等因素，每种发动机的空燃比一般不同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某气缸总排量为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缸发动机所需的空燃比为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，混合燃气的密度为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1.35 kg/m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，当发动机曲轴每分钟转速为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2 600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转时，输出功率为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65 kW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此时该发动机的效率是多少？（</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汽油的热值为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结果保留到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2教练平台.eps" descr="id:2147496025;FounderCES"/>
          <p:cNvPicPr/>
          <p:nvPr/>
        </p:nvPicPr>
        <p:blipFill>
          <a:blip r:embed="rId1"/>
          <a:stretch>
            <a:fillRect/>
          </a:stretch>
        </p:blipFill>
        <p:spPr>
          <a:xfrm>
            <a:off x="360853" y="1133711"/>
            <a:ext cx="2146407" cy="50535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908720"/>
                <a:ext cx="11485848" cy="4794069"/>
              </a:xfrm>
            </p:spPr>
            <p:txBody>
              <a:bodyPr/>
              <a:lstStyle/>
              <a:p>
                <a:pPr hangingPunct="0">
                  <a:spcAft>
                    <a:spcPts val="0"/>
                  </a:spcAft>
                  <a:tabLst>
                    <a:tab pos="5941060" algn="l"/>
                  </a:tabLst>
                </a:pPr>
                <a:r>
                  <a:rPr lang="zh-CN" altLang="zh-CN"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答案</a:t>
                </a:r>
                <a:r>
                  <a:rPr lang="zh-CN" altLang="zh-CN"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一个工作循环吸入混合物的体积</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 L</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m</a:t>
                </a:r>
                <a:r>
                  <a:rPr lang="en-US"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ρ</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𝑽</m:t>
                        </m:r>
                      </m:den>
                    </m:f>
                  </m:oMath>
                </a14:m>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可得，一个工作循环吸入混合物的质量</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混</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ρ</a:t>
                </a:r>
                <a:r>
                  <a:rPr lang="zh-CN"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混</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1.35 kg/m</a:t>
                </a:r>
                <a:r>
                  <a:rPr lang="en-US"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m</a:t>
                </a:r>
                <a:r>
                  <a:rPr lang="en-US"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kg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个工作循环吸入汽油的质量</a:t>
                </a:r>
                <a:endParaRPr lang="zh-CN" altLang="zh-CN" sz="1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en-US" altLang="zh-CN" b="1" i="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油</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𝟏𝟒</m:t>
                        </m:r>
                      </m:den>
                    </m:f>
                  </m:oMath>
                </a14:m>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混</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𝟏𝟓</m:t>
                        </m:r>
                      </m:den>
                    </m:f>
                  </m:oMath>
                </a14:m>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kg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kg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发动机</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做一次功，燃料燃烧产生的</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热量</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qm</a:t>
                </a:r>
                <a:r>
                  <a:rPr lang="zh-CN"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油</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4.6</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J/kg</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kg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8.28</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内高温高压的燃气推动活塞做功</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1 300</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次</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908720"/>
                <a:ext cx="11485848" cy="4794069"/>
              </a:xfrm>
              <a:blipFill rotWithShape="1">
                <a:blip r:embed="rId1"/>
                <a:stretch>
                  <a:fillRect l="-2" t="-637" r="1" b="10"/>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041785"/>
                <a:ext cx="11485848" cy="3861826"/>
              </a:xfrm>
            </p:spPr>
            <p:txBody>
              <a:bodyPr/>
              <a:lstStyle/>
              <a:p>
                <a:pPr lvl="0" hangingPunct="0">
                  <a:spcAft>
                    <a:spcPts val="0"/>
                  </a:spcAft>
                  <a:tabLst>
                    <a:tab pos="5941060" algn="l"/>
                  </a:tabLs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内汽油燃烧释放的热量</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r>
                  <a:rPr lang="en-US" altLang="zh-CN" b="1" i="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放总</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1 300</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1 300</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8.28</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1.076 4</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公式</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𝑾</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可知，发动机</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做功</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r>
                  <a:rPr lang="en-US" altLang="zh-CN" b="1" i="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6.5</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60 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3.9</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该</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发动机的效率</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lnSpc>
                    <a:spcPct val="120000"/>
                  </a:lnSpc>
                  <a:spcAft>
                    <a:spcPts val="0"/>
                  </a:spcAft>
                  <a:tabLst>
                    <a:tab pos="5941060" algn="l"/>
                  </a:tabLst>
                </a:pPr>
                <a:r>
                  <a:rPr lang="en-US" altLang="zh-CN" b="1" i="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𝑾</m:t>
                        </m:r>
                      </m:num>
                      <m:den>
                        <m:r>
                          <m:rPr>
                            <m:nor/>
                          </m:rP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m:t>放总</m:t>
                        </m:r>
                      </m:den>
                    </m:f>
                  </m:oMath>
                </a14:m>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𝟗</m:t>
                        </m:r>
                        <m: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𝟔</m:t>
                            </m:r>
                          </m:sup>
                        </m:sSup>
                        <m:r>
                          <m:rPr>
                            <m:nor/>
                          </m:rP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0">
                            <a:solidFill>
                              <a:srgbClr val="FF0000"/>
                            </a:solidFill>
                            <a:latin typeface="Cambria Math" panose="02040503050406030204" pitchFamily="18" charset="0"/>
                            <a:ea typeface="宋体" panose="02010600030101010101" pitchFamily="2" charset="-122"/>
                            <a:cs typeface="Times New Roman" panose="02020603050405020304" pitchFamily="18" charset="0"/>
                          </a:rPr>
                          <m:t>𝐉</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𝟎𝟕𝟔</m:t>
                        </m:r>
                        <m:r>
                          <m:rPr>
                            <m:nor/>
                          </m:rP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𝟕</m:t>
                            </m:r>
                          </m:sup>
                        </m:sSup>
                        <m:r>
                          <m:rPr>
                            <m:nor/>
                          </m:rP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0">
                            <a:solidFill>
                              <a:srgbClr val="FF0000"/>
                            </a:solidFill>
                            <a:latin typeface="Cambria Math" panose="02040503050406030204" pitchFamily="18" charset="0"/>
                            <a:ea typeface="宋体" panose="02010600030101010101" pitchFamily="2" charset="-122"/>
                            <a:cs typeface="Times New Roman" panose="02020603050405020304" pitchFamily="18" charset="0"/>
                          </a:rPr>
                          <m:t>𝐉</m:t>
                        </m:r>
                      </m:den>
                    </m:f>
                  </m:oMath>
                </a14:m>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36.2</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041785"/>
                <a:ext cx="11485848" cy="3861826"/>
              </a:xfrm>
              <a:blipFill rotWithShape="1">
                <a:blip r:embed="rId1"/>
                <a:stretch>
                  <a:fillRect l="-2" t="-10" r="1" b="-1394"/>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44989"/>
            <a:ext cx="11485848" cy="3900235"/>
          </a:xfrm>
        </p:spPr>
        <p:txBody>
          <a:bodyPr/>
          <a:lstStyle/>
          <a:p>
            <a:pPr hangingPunct="0">
              <a:spcAft>
                <a:spcPts val="0"/>
              </a:spcAft>
              <a:tabLst>
                <a:tab pos="5941060"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本题考查了功的计算、热量的计算、热机效率的计算，难点在于计算做一次功消耗燃油的质量，关键是理解空燃比的含义，难度较大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首先明确四冲程汽油机的四个冲程为一个工作循环，一个工作循环中只有做功冲程对外做功，活塞往复两次，曲轴转动两周；再根据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Book Antiqua" panose="02040602050305030304" pitchFamily="18" charset="0"/>
                <a:ea typeface="宋体" panose="02010600030101010101" pitchFamily="2" charset="-122"/>
                <a:cs typeface="Times New Roman" panose="02020603050405020304" pitchFamily="18" charset="0"/>
              </a:rPr>
              <a:t>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计算出燃料混合物的质量，根据空燃比计算出汽油的质量，然后根据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求出汽油燃烧产生的热量；先求出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内汽油燃烧放出的热量，再求出发动机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所做的功，发动机的效率是有用功跟汽油燃烧释放热量的比值，据此计算发动机的效率</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34142"/>
            <a:ext cx="11485848" cy="4524315"/>
          </a:xfrm>
        </p:spPr>
        <p:txBody>
          <a:bodyPr/>
          <a:lstStyle/>
          <a:p>
            <a:pPr indent="609600" hangingPunct="0">
              <a:spcAft>
                <a:spcPts val="0"/>
              </a:spcAft>
              <a:tabLst>
                <a:tab pos="5941060" algn="l"/>
              </a:tabLs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第七届全国中学生数理化学科能力展示活动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）如图所示，一演示用的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永动机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转轮由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根轻杆和转轴构成，轻杆的末端装有形状记忆合金制成的叶片，轻推转轮后，进入热水的叶片因伸展而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划水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，推动转轮转动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离开热水后，叶片形状迅速恢复，转轮因此能较长时间转动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转轮依靠自身惯性转动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不需要消耗外界能量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转轮转动所需能量来自形状记忆合金自身</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转动的叶片不断搅动热水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水温升高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叶片在热水中吸收的热量一定大于在空气中释放的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49.jpg" descr="id:2147496032;FounderCES"/>
          <p:cNvPicPr/>
          <p:nvPr/>
        </p:nvPicPr>
        <p:blipFill>
          <a:blip r:embed="rId1"/>
          <a:stretch>
            <a:fillRect/>
          </a:stretch>
        </p:blipFill>
        <p:spPr>
          <a:xfrm>
            <a:off x="8759502" y="2896299"/>
            <a:ext cx="2604031" cy="2016224"/>
          </a:xfrm>
          <a:prstGeom prst="rect">
            <a:avLst/>
          </a:prstGeom>
        </p:spPr>
      </p:pic>
      <p:sp>
        <p:nvSpPr>
          <p:cNvPr id="4" name="矩形 3"/>
          <p:cNvSpPr/>
          <p:nvPr/>
        </p:nvSpPr>
        <p:spPr>
          <a:xfrm>
            <a:off x="9847967" y="2348153"/>
            <a:ext cx="444352" cy="523220"/>
          </a:xfrm>
          <a:prstGeom prst="rect">
            <a:avLst/>
          </a:prstGeom>
        </p:spPr>
        <p:txBody>
          <a:bodyPr wrap="none">
            <a:spAutoFit/>
          </a:bodyPr>
          <a:lstStyle/>
          <a:p>
            <a:r>
              <a:rPr lang="en-US" altLang="zh-CN">
                <a:cs typeface="Times New Roman" panose="02020603050405020304" pitchFamily="18" charset="0"/>
              </a:rPr>
              <a:t>D</a:t>
            </a:r>
            <a:endParaRPr lang="zh-CN" altLang="en-US"/>
          </a:p>
        </p:txBody>
      </p:sp>
      <p:sp>
        <p:nvSpPr>
          <p:cNvPr id="6" name="内容占位符 1"/>
          <p:cNvSpPr>
            <a:spLocks noGrp="1"/>
          </p:cNvSpPr>
          <p:nvPr/>
        </p:nvSpPr>
        <p:spPr>
          <a:xfrm>
            <a:off x="360854" y="4817769"/>
            <a:ext cx="11485848" cy="1753235"/>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5941060" algn="l"/>
              </a:tabLs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知道</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永动机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在工作过程中，消耗了哪种形式的能量，产生了哪种形式的能量是解决本题的关键</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叶片在热水中吸收的热量一部分用来转动，另一部分在空气中释放.转轮转动靠从水中吸收的热量，水温要降低，D正确.</a:t>
            </a:r>
            <a:endParaRPr lang="en-US" altLang="zh-CN" sz="1200" b="1" dirty="0" smtClean="0">
              <a:solidFill>
                <a:schemeClr val="tx1"/>
              </a:solidFill>
              <a:latin typeface="Times New Roman" panose="02020603050405020304" pitchFamily="18" charset="0"/>
              <a:ea typeface="宋体" panose="02010600030101010101" pitchFamily="2" charset="-122"/>
              <a:cs typeface="Times New Roman" panose="02020603050405020304" pitchFamily="18" charset="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640989"/>
            <a:ext cx="11485848" cy="4524315"/>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长沙市九年级应用物理知识竞赛初赛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）地铁大大地缓解了城市公交运输压力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某学校综合实践活动小组的同学们收集到已运行的地铁机车和公交汽车在某段运行区间内的相关数据如表所示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）甲、乙两地铁站相距</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 km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，地铁运行需要</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的时间</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高手擂台.eps" descr="id:2147496039;FounderCES"/>
          <p:cNvPicPr/>
          <p:nvPr/>
        </p:nvPicPr>
        <p:blipFill>
          <a:blip r:embed="rId1"/>
          <a:stretch>
            <a:fillRect/>
          </a:stretch>
        </p:blipFill>
        <p:spPr>
          <a:xfrm>
            <a:off x="360854" y="1063184"/>
            <a:ext cx="2133952" cy="502420"/>
          </a:xfrm>
          <a:prstGeom prst="rect">
            <a:avLst/>
          </a:prstGeom>
        </p:spPr>
      </p:pic>
      <p:graphicFrame>
        <p:nvGraphicFramePr>
          <p:cNvPr id="6" name="表格 5"/>
          <p:cNvGraphicFramePr>
            <a:graphicFrameLocks noGrp="1"/>
          </p:cNvGraphicFramePr>
          <p:nvPr/>
        </p:nvGraphicFramePr>
        <p:xfrm>
          <a:off x="478582" y="3367440"/>
          <a:ext cx="11233247" cy="2194560"/>
        </p:xfrm>
        <a:graphic>
          <a:graphicData uri="http://schemas.openxmlformats.org/drawingml/2006/table">
            <a:tbl>
              <a:tblPr firstRow="1" firstCol="1" bandRow="1"/>
              <a:tblGrid>
                <a:gridCol w="2055684"/>
                <a:gridCol w="2871218"/>
                <a:gridCol w="2107358"/>
                <a:gridCol w="2143303"/>
                <a:gridCol w="2055684"/>
              </a:tblGrid>
              <a:tr h="0">
                <a:tc>
                  <a:txBody>
                    <a:bodyPr/>
                    <a:lstStyle/>
                    <a:p>
                      <a:pPr algn="ctr" hangingPunct="0">
                        <a:lnSpc>
                          <a:spcPct val="150000"/>
                        </a:lnSpc>
                        <a:spcAft>
                          <a:spcPts val="0"/>
                        </a:spcAft>
                        <a:tabLst>
                          <a:tab pos="5941060"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型号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地铁机车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地铁电力机车功率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平均速度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km/h</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牵引力</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额定载客</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量</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500</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型号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公交汽车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燃油热值</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J/kg</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平均速度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km/h</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牵引力</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额定载客</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量</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 name="矩形 1"/>
          <p:cNvSpPr/>
          <p:nvPr/>
        </p:nvSpPr>
        <p:spPr>
          <a:xfrm>
            <a:off x="7039936" y="5562000"/>
            <a:ext cx="723275" cy="461665"/>
          </a:xfrm>
          <a:prstGeom prst="rect">
            <a:avLst/>
          </a:prstGeom>
        </p:spPr>
        <p:txBody>
          <a:bodyPr wrap="none">
            <a:spAutoFit/>
          </a:bodyPr>
          <a:lstStyle/>
          <a:p>
            <a:r>
              <a:rPr lang="en-US" altLang="zh-CN" sz="2400"/>
              <a:t>0.04</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621841"/>
                <a:ext cx="11485848" cy="1300356"/>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表中数据可知，地铁机车的平均速度</a:t>
                </a:r>
                <a:r>
                  <a:rPr lang="en-US" altLang="zh-CN"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km/h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，地铁的运行时间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𝑠</m:t>
                        </m:r>
                      </m:num>
                      <m:den>
                        <m:r>
                          <m:rPr>
                            <m:nor/>
                          </m:rPr>
                          <a:rPr lang="en-US" altLang="zh-CN"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地铁</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km</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km</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h</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0.04 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144 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621841"/>
                <a:ext cx="11485848" cy="1300356"/>
              </a:xfrm>
              <a:blipFill rotWithShape="1">
                <a:blip r:embed="rId1"/>
                <a:stretch>
                  <a:fillRect l="-2" t="-4" r="1" b="-5084"/>
                </a:stretch>
              </a:blipFill>
            </p:spPr>
            <p:txBody>
              <a:bodyPr/>
              <a:lstStyle/>
              <a:p>
                <a:r>
                  <a:rPr lang="zh-CN" altLang="en-US">
                    <a:noFill/>
                  </a:rPr>
                  <a:t> </a:t>
                </a:r>
              </a:p>
            </p:txBody>
          </p:sp>
        </mc:Fallback>
      </mc:AlternateContent>
      <p:graphicFrame>
        <p:nvGraphicFramePr>
          <p:cNvPr id="3" name="表格 2"/>
          <p:cNvGraphicFramePr>
            <a:graphicFrameLocks noGrp="1"/>
          </p:cNvGraphicFramePr>
          <p:nvPr/>
        </p:nvGraphicFramePr>
        <p:xfrm>
          <a:off x="478582" y="3034640"/>
          <a:ext cx="11233247" cy="2194560"/>
        </p:xfrm>
        <a:graphic>
          <a:graphicData uri="http://schemas.openxmlformats.org/drawingml/2006/table">
            <a:tbl>
              <a:tblPr firstRow="1" firstCol="1" bandRow="1"/>
              <a:tblGrid>
                <a:gridCol w="2055684"/>
                <a:gridCol w="2871218"/>
                <a:gridCol w="2107358"/>
                <a:gridCol w="2143303"/>
                <a:gridCol w="2055684"/>
              </a:tblGrid>
              <a:tr h="0">
                <a:tc>
                  <a:txBody>
                    <a:bodyPr/>
                    <a:lstStyle/>
                    <a:p>
                      <a:pPr algn="ctr" hangingPunct="0">
                        <a:lnSpc>
                          <a:spcPct val="150000"/>
                        </a:lnSpc>
                        <a:spcAft>
                          <a:spcPts val="0"/>
                        </a:spcAft>
                        <a:tabLst>
                          <a:tab pos="5941060"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型号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地铁机车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地铁电力机车功率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平均速度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km/h</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牵引力</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额定载客</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量</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500</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型号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公交汽车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燃油热值</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J/kg</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平均速度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km/h</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牵引力</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额定载客</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量</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algn="dist"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）公交汽车每千米消耗燃油</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 km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路程所消耗的燃油完全燃烧</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放出</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公交汽车的效率是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1916832"/>
          <a:ext cx="11233247" cy="2194560"/>
        </p:xfrm>
        <a:graphic>
          <a:graphicData uri="http://schemas.openxmlformats.org/drawingml/2006/table">
            <a:tbl>
              <a:tblPr firstRow="1" firstCol="1" bandRow="1"/>
              <a:tblGrid>
                <a:gridCol w="2055684"/>
                <a:gridCol w="2871218"/>
                <a:gridCol w="2107358"/>
                <a:gridCol w="2143303"/>
                <a:gridCol w="2055684"/>
              </a:tblGrid>
              <a:tr h="0">
                <a:tc>
                  <a:txBody>
                    <a:bodyPr/>
                    <a:lstStyle/>
                    <a:p>
                      <a:pPr algn="ctr" hangingPunct="0">
                        <a:lnSpc>
                          <a:spcPct val="150000"/>
                        </a:lnSpc>
                        <a:spcAft>
                          <a:spcPts val="0"/>
                        </a:spcAft>
                        <a:tabLst>
                          <a:tab pos="5941060"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型号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地铁机车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地铁电力机车功率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平均速度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km/h</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牵引力</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额定载客</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量</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500</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型号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公交汽车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燃油热值</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J/kg</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平均速度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km/h</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牵引力</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额定载客</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量</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矩形 3"/>
          <p:cNvSpPr/>
          <p:nvPr/>
        </p:nvSpPr>
        <p:spPr>
          <a:xfrm>
            <a:off x="469956" y="1395524"/>
            <a:ext cx="1443024" cy="461665"/>
          </a:xfrm>
          <a:prstGeom prst="rect">
            <a:avLst/>
          </a:prstGeom>
        </p:spPr>
        <p:txBody>
          <a:bodyPr wrap="none">
            <a:spAutoFit/>
          </a:bodyPr>
          <a:lstStyle/>
          <a:p>
            <a:r>
              <a:rPr lang="en-US" altLang="zh-CN" sz="2400"/>
              <a:t>2.88</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7</a:t>
            </a:r>
            <a:endParaRPr lang="zh-CN" altLang="en-US"/>
          </a:p>
        </p:txBody>
      </p:sp>
      <p:sp>
        <p:nvSpPr>
          <p:cNvPr id="5" name="矩形 4"/>
          <p:cNvSpPr/>
          <p:nvPr/>
        </p:nvSpPr>
        <p:spPr>
          <a:xfrm>
            <a:off x="5663158" y="1358020"/>
            <a:ext cx="801823" cy="461665"/>
          </a:xfrm>
          <a:prstGeom prst="rect">
            <a:avLst/>
          </a:prstGeom>
        </p:spPr>
        <p:txBody>
          <a:bodyPr wrap="none">
            <a:spAutoFit/>
          </a:bodyPr>
          <a:lstStyle/>
          <a:p>
            <a:r>
              <a:rPr lang="en-US" altLang="zh-CN" sz="2400"/>
              <a:t>25</a:t>
            </a:r>
            <a:r>
              <a:rPr lang="zh-CN" altLang="zh-CN" sz="2400">
                <a:cs typeface="Times New Roman" panose="02020603050405020304" pitchFamily="18" charset="0"/>
              </a:rPr>
              <a:t>％</a:t>
            </a:r>
            <a:endParaRPr lang="zh-CN" altLang="en-US"/>
          </a:p>
        </p:txBody>
      </p:sp>
      <mc:AlternateContent xmlns:mc="http://schemas.openxmlformats.org/markup-compatibility/2006">
        <mc:Choice xmlns:a14="http://schemas.microsoft.com/office/drawing/2010/main" Requires="a14">
          <p:sp>
            <p:nvSpPr>
              <p:cNvPr id="6" name="内容占位符 1"/>
              <p:cNvSpPr txBox="1"/>
              <p:nvPr/>
            </p:nvSpPr>
            <p:spPr bwMode="auto">
              <a:xfrm>
                <a:off x="360854" y="4119916"/>
                <a:ext cx="11485848" cy="2503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公交汽车行驶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 km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消耗燃油的质量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kg</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 km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0.72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，燃油完全燃烧释放出的热量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0.72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，由表中数据可知，公交汽车的牵引力</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3 000 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，公交汽车做的功</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3 000 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2 400 m</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7.2</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，公交汽车的效率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W</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公交</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𝑄</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7</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88</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7</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60854" y="4119916"/>
                <a:ext cx="11485848" cy="2503314"/>
              </a:xfrm>
              <a:prstGeom prst="rect">
                <a:avLst/>
              </a:prstGeom>
              <a:blipFill rotWithShape="1">
                <a:blip r:embed="rId1"/>
                <a:stretch>
                  <a:fillRect l="-2" t="-1" r="1" b="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3876</Words>
  <Application>WPS 演示</Application>
  <PresentationFormat>自定义</PresentationFormat>
  <Paragraphs>243</Paragraphs>
  <Slides>16</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16</vt:i4>
      </vt:variant>
    </vt:vector>
  </HeadingPairs>
  <TitlesOfParts>
    <vt:vector size="29" baseType="lpstr">
      <vt:lpstr>Arial</vt:lpstr>
      <vt:lpstr>宋体</vt:lpstr>
      <vt:lpstr>Wingdings</vt:lpstr>
      <vt:lpstr>Times New Roman</vt:lpstr>
      <vt:lpstr>楷体</vt:lpstr>
      <vt:lpstr>微软雅黑</vt:lpstr>
      <vt:lpstr>黑体</vt:lpstr>
      <vt:lpstr>Book Antiqua</vt:lpstr>
      <vt:lpstr>Cambria Math</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梦婷</cp:lastModifiedBy>
  <cp:revision>460</cp:revision>
  <dcterms:created xsi:type="dcterms:W3CDTF">2020-11-06T05:24:00Z</dcterms:created>
  <dcterms:modified xsi:type="dcterms:W3CDTF">2025-09-15T06:55:15Z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95077E0331254F1BA4F85575CE2733D9_12</vt:lpwstr>
  </property>
</Properties>
</file>